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3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39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95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5A308-40A1-1242-A8E4-BED7D293FDB9}" type="datetimeFigureOut">
              <a:rPr lang="en-US" smtClean="0"/>
              <a:t>2014-09-28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AF9A4-E1A2-5849-BE19-9277FA84F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3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F9A4-E1A2-5849-BE19-9277FA84FF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9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91-85A7-B34D-A7D4-9114AC511655}" type="datetimeFigureOut">
              <a:rPr lang="en-US" smtClean="0"/>
              <a:pPr/>
              <a:t>2014-09-28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716-7821-5D49-B56B-A2E27924F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3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91-85A7-B34D-A7D4-9114AC511655}" type="datetimeFigureOut">
              <a:rPr lang="en-US" smtClean="0"/>
              <a:pPr/>
              <a:t>2014-09-28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716-7821-5D49-B56B-A2E27924F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9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91-85A7-B34D-A7D4-9114AC511655}" type="datetimeFigureOut">
              <a:rPr lang="en-US" smtClean="0"/>
              <a:pPr/>
              <a:t>2014-09-28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716-7821-5D49-B56B-A2E27924F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1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91-85A7-B34D-A7D4-9114AC511655}" type="datetimeFigureOut">
              <a:rPr lang="en-US" smtClean="0"/>
              <a:pPr/>
              <a:t>2014-09-28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716-7821-5D49-B56B-A2E27924F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91-85A7-B34D-A7D4-9114AC511655}" type="datetimeFigureOut">
              <a:rPr lang="en-US" smtClean="0"/>
              <a:pPr/>
              <a:t>2014-09-28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716-7821-5D49-B56B-A2E27924F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91-85A7-B34D-A7D4-9114AC511655}" type="datetimeFigureOut">
              <a:rPr lang="en-US" smtClean="0"/>
              <a:pPr/>
              <a:t>2014-09-28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716-7821-5D49-B56B-A2E27924F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2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91-85A7-B34D-A7D4-9114AC511655}" type="datetimeFigureOut">
              <a:rPr lang="en-US" smtClean="0"/>
              <a:pPr/>
              <a:t>2014-09-28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716-7821-5D49-B56B-A2E27924F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4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91-85A7-B34D-A7D4-9114AC511655}" type="datetimeFigureOut">
              <a:rPr lang="en-US" smtClean="0"/>
              <a:pPr/>
              <a:t>2014-09-28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716-7821-5D49-B56B-A2E27924F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2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91-85A7-B34D-A7D4-9114AC511655}" type="datetimeFigureOut">
              <a:rPr lang="en-US" smtClean="0"/>
              <a:pPr/>
              <a:t>2014-09-28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716-7821-5D49-B56B-A2E27924F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6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91-85A7-B34D-A7D4-9114AC511655}" type="datetimeFigureOut">
              <a:rPr lang="en-US" smtClean="0"/>
              <a:pPr/>
              <a:t>2014-09-28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716-7821-5D49-B56B-A2E27924F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691-85A7-B34D-A7D4-9114AC511655}" type="datetimeFigureOut">
              <a:rPr lang="en-US" smtClean="0"/>
              <a:pPr/>
              <a:t>2014-09-28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716-7821-5D49-B56B-A2E27924F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8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A0691-85A7-B34D-A7D4-9114AC511655}" type="datetimeFigureOut">
              <a:rPr lang="en-US" smtClean="0"/>
              <a:pPr/>
              <a:t>2014-09-28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38716-7821-5D49-B56B-A2E27924F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withfergy.com/car-acceleration/" TargetMode="Externa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0041"/>
            <a:ext cx="8534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Accelerations in 1 and 2 Dimensions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867" y="2235200"/>
            <a:ext cx="3086099" cy="2316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4" y="4552076"/>
            <a:ext cx="3785126" cy="2105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137" y="2201336"/>
            <a:ext cx="465666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 smtClean="0">
                <a:solidFill>
                  <a:srgbClr val="FFFFFF"/>
                </a:solidFill>
              </a:rPr>
              <a:t>Acceleration in 1 dimension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>
                <a:solidFill>
                  <a:srgbClr val="FFFFFF"/>
                </a:solidFill>
              </a:rPr>
              <a:t>Units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>
                <a:solidFill>
                  <a:srgbClr val="FFFFFF"/>
                </a:solidFill>
              </a:rPr>
              <a:t>Examples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>
                <a:solidFill>
                  <a:srgbClr val="FFFFFF"/>
                </a:solidFill>
              </a:rPr>
              <a:t>Graphing Motion With Constant Acceleration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smtClean="0">
                <a:solidFill>
                  <a:srgbClr val="FFFFFF"/>
                </a:solidFill>
              </a:rPr>
              <a:t>Position-time, velocity-time and acceleration-time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>
                <a:solidFill>
                  <a:srgbClr val="FFFFFF"/>
                </a:solidFill>
              </a:rPr>
              <a:t>Constant Acceleration Equations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>
                <a:solidFill>
                  <a:srgbClr val="FFFFFF"/>
                </a:solidFill>
              </a:rPr>
              <a:t>Examples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>
                <a:solidFill>
                  <a:srgbClr val="FFFFFF"/>
                </a:solidFill>
              </a:rPr>
              <a:t>Acceleration in 2 dimensions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>
                <a:solidFill>
                  <a:srgbClr val="FFFFFF"/>
                </a:solidFill>
              </a:rPr>
              <a:t>Examples</a:t>
            </a:r>
            <a:endParaRPr lang="en-US" sz="2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6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8421"/>
            <a:ext cx="8229600" cy="426795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v</a:t>
            </a:r>
            <a:r>
              <a:rPr lang="en-US" dirty="0" smtClean="0"/>
              <a:t>elocity–time graph is on the right.  It shows </a:t>
            </a:r>
            <a:r>
              <a:rPr lang="en-US" dirty="0"/>
              <a:t>the </a:t>
            </a:r>
            <a:r>
              <a:rPr lang="en-US" dirty="0" smtClean="0"/>
              <a:t>instantaneous </a:t>
            </a:r>
            <a:r>
              <a:rPr lang="en-US" dirty="0"/>
              <a:t>velocities as determined </a:t>
            </a:r>
            <a:r>
              <a:rPr lang="en-US" dirty="0" smtClean="0"/>
              <a:t>by the slopes of the tangents </a:t>
            </a:r>
            <a:r>
              <a:rPr lang="en-US" b="1" u="sng" dirty="0" smtClean="0"/>
              <a:t>from the position-time graph (left)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085" y="2670689"/>
            <a:ext cx="5396101" cy="309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71" y="3355474"/>
            <a:ext cx="2982332" cy="25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5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48" y="467898"/>
            <a:ext cx="8229600" cy="5694947"/>
          </a:xfrm>
        </p:spPr>
        <p:txBody>
          <a:bodyPr>
            <a:normAutofit/>
          </a:bodyPr>
          <a:lstStyle/>
          <a:p>
            <a:r>
              <a:rPr lang="en-US" dirty="0"/>
              <a:t>The acceleration can be determined from the slope of the line on the velocity-</a:t>
            </a:r>
            <a:r>
              <a:rPr lang="en-US" dirty="0" smtClean="0"/>
              <a:t>time which is</a:t>
            </a:r>
          </a:p>
          <a:p>
            <a:r>
              <a:rPr lang="en-US" b="1" u="sng" dirty="0" smtClean="0"/>
              <a:t>In this example, the slope, and thus the acceleration, is 8.0m/s</a:t>
            </a:r>
            <a:r>
              <a:rPr lang="en-US" b="1" u="sng" baseline="30000" dirty="0" smtClean="0"/>
              <a:t>2</a:t>
            </a:r>
            <a:r>
              <a:rPr lang="en-US" b="1" u="sng" dirty="0" smtClean="0"/>
              <a:t> </a:t>
            </a:r>
            <a:r>
              <a:rPr lang="en-US" b="1" u="sng" dirty="0"/>
              <a:t>[E]. </a:t>
            </a:r>
            <a:endParaRPr lang="en-US" b="1" u="sng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190" y="975901"/>
            <a:ext cx="423345" cy="739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012" y="2941052"/>
            <a:ext cx="6165988" cy="2860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09474"/>
            <a:ext cx="3080496" cy="17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6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22"/>
            <a:ext cx="8229600" cy="1143000"/>
          </a:xfrm>
        </p:spPr>
        <p:txBody>
          <a:bodyPr/>
          <a:lstStyle/>
          <a:p>
            <a:r>
              <a:rPr lang="en-US" dirty="0" smtClean="0"/>
              <a:t>P-T, V-T and A-T 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12" y="1229896"/>
            <a:ext cx="3378724" cy="2874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348" y="1440073"/>
            <a:ext cx="4296547" cy="2461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196" y="4304628"/>
            <a:ext cx="5128720" cy="23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1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586"/>
            <a:ext cx="8229600" cy="1143000"/>
          </a:xfrm>
        </p:spPr>
        <p:txBody>
          <a:bodyPr/>
          <a:lstStyle/>
          <a:p>
            <a:r>
              <a:rPr lang="en-US" b="1" dirty="0" smtClean="0"/>
              <a:t>What the graphs tell 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789"/>
            <a:ext cx="8229600" cy="433479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area under the line on a velocity-time graph indicates the change in position </a:t>
            </a:r>
            <a:r>
              <a:rPr lang="en-US" dirty="0" smtClean="0"/>
              <a:t>over </a:t>
            </a:r>
            <a:r>
              <a:rPr lang="en-US" dirty="0"/>
              <a:t>the time </a:t>
            </a:r>
            <a:r>
              <a:rPr lang="en-US" dirty="0" smtClean="0"/>
              <a:t>interval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area under the line on an acceleration-time graph </a:t>
            </a:r>
            <a:r>
              <a:rPr lang="en-US" b="1" u="sng" dirty="0"/>
              <a:t>indicates the change in velocity over the time </a:t>
            </a:r>
            <a:r>
              <a:rPr lang="en-US" b="1" u="sng" dirty="0" smtClean="0"/>
              <a:t>interval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342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49"/>
            <a:ext cx="8229600" cy="1143000"/>
          </a:xfrm>
        </p:spPr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136906"/>
            <a:ext cx="8595895" cy="48823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is </a:t>
            </a:r>
            <a:r>
              <a:rPr lang="en-US" sz="2400" dirty="0"/>
              <a:t>the acceleration-time graph of a car accelerating through its first three gears. Assume that the initial velocity is zero. </a:t>
            </a:r>
            <a:endParaRPr lang="en-US" sz="2400" dirty="0" smtClean="0">
              <a:effectLst/>
            </a:endParaRPr>
          </a:p>
          <a:p>
            <a:pPr marL="0" indent="0">
              <a:buNone/>
            </a:pPr>
            <a:r>
              <a:rPr lang="en-US" sz="2400" dirty="0" smtClean="0"/>
              <a:t>(a) Use </a:t>
            </a:r>
            <a:r>
              <a:rPr lang="en-US" sz="2400" dirty="0"/>
              <a:t>the information in the graph to determine the final velocity in each gear. Draw the corresponding velocity-time graph. </a:t>
            </a:r>
            <a:endParaRPr lang="en-US" sz="2400" dirty="0" smtClean="0">
              <a:effectLst/>
            </a:endParaRPr>
          </a:p>
          <a:p>
            <a:pPr marL="0" indent="0">
              <a:buNone/>
            </a:pPr>
            <a:r>
              <a:rPr lang="en-US" sz="2400" dirty="0"/>
              <a:t>(b) </a:t>
            </a:r>
            <a:r>
              <a:rPr lang="en-US" sz="2400" dirty="0" smtClean="0"/>
              <a:t>From the velocity time graph, determine the car’s displacement from its initial position </a:t>
            </a:r>
            <a:r>
              <a:rPr lang="en-US" sz="2400" dirty="0"/>
              <a:t>after 5.0 s. </a:t>
            </a:r>
            <a:endParaRPr lang="en-US" sz="2400" dirty="0" smtClean="0">
              <a:effectLst/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3724450"/>
            <a:ext cx="6057900" cy="311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46"/>
            <a:ext cx="9144000" cy="875038"/>
          </a:xfrm>
        </p:spPr>
        <p:txBody>
          <a:bodyPr>
            <a:normAutofit/>
          </a:bodyPr>
          <a:lstStyle/>
          <a:p>
            <a:r>
              <a:rPr lang="en-US" b="1" dirty="0" smtClean="0"/>
              <a:t>Check Your Understanding - Solutions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89" y="979064"/>
            <a:ext cx="5853020" cy="58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5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58165"/>
            <a:ext cx="9144000" cy="8750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Check Your Understanding</a:t>
            </a:r>
            <a:br>
              <a:rPr lang="en-US" b="1" dirty="0" smtClean="0"/>
            </a:br>
            <a:r>
              <a:rPr lang="en-US" b="1" dirty="0" smtClean="0"/>
              <a:t>Solutions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04" y="1737895"/>
            <a:ext cx="8284912" cy="494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6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This chart summarizes observations of a crawling baby experiencing constant acceleration </a:t>
            </a:r>
            <a:r>
              <a:rPr lang="en-US" sz="2800" dirty="0"/>
              <a:t>over several successive 2.0-s intervals. </a:t>
            </a:r>
            <a:endParaRPr lang="en-US" sz="2800" dirty="0" smtClean="0">
              <a:effectLst/>
            </a:endParaRPr>
          </a:p>
          <a:p>
            <a:pPr marL="0" indent="0">
              <a:buNone/>
            </a:pPr>
            <a:r>
              <a:rPr lang="en-US" sz="2800" dirty="0"/>
              <a:t>(a)  Draw a velocity-time graph for this motion. </a:t>
            </a:r>
            <a:endParaRPr lang="en-US" sz="2800" dirty="0" smtClean="0">
              <a:effectLst/>
            </a:endParaRPr>
          </a:p>
          <a:p>
            <a:pPr marL="0" indent="0">
              <a:buNone/>
            </a:pPr>
            <a:r>
              <a:rPr lang="en-US" sz="2800" dirty="0"/>
              <a:t>(b)  </a:t>
            </a:r>
            <a:r>
              <a:rPr lang="en-US" sz="2800" dirty="0" smtClean="0"/>
              <a:t>Use the information on your velocity</a:t>
            </a:r>
            <a:r>
              <a:rPr lang="en-US" sz="2800" dirty="0"/>
              <a:t>-</a:t>
            </a:r>
            <a:r>
              <a:rPr lang="en-US" sz="2800" dirty="0" smtClean="0"/>
              <a:t>time graph to draw the corresponding acceleration</a:t>
            </a:r>
            <a:r>
              <a:rPr lang="en-US" sz="2800" dirty="0"/>
              <a:t>-time graph. </a:t>
            </a:r>
            <a:endParaRPr lang="en-US" sz="2800" dirty="0" smtClean="0">
              <a:effectLst/>
            </a:endParaRPr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69315"/>
              </p:ext>
            </p:extLst>
          </p:nvPr>
        </p:nvGraphicFramePr>
        <p:xfrm>
          <a:off x="3104814" y="4633749"/>
          <a:ext cx="2255922" cy="1863302"/>
        </p:xfrm>
        <a:graphic>
          <a:graphicData uri="http://schemas.openxmlformats.org/drawingml/2006/table">
            <a:tbl>
              <a:tblPr/>
              <a:tblGrid>
                <a:gridCol w="1127961"/>
                <a:gridCol w="1127961"/>
              </a:tblGrid>
              <a:tr h="266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(s)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Velocity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38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8"/>
            <a:ext cx="8229600" cy="1143000"/>
          </a:xfrm>
        </p:spPr>
        <p:txBody>
          <a:bodyPr/>
          <a:lstStyle/>
          <a:p>
            <a:r>
              <a:rPr lang="en-US" b="1" dirty="0" smtClean="0"/>
              <a:t>Constant Acceleration Equations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8" y="1025376"/>
            <a:ext cx="8229600" cy="4525963"/>
          </a:xfrm>
        </p:spPr>
        <p:txBody>
          <a:bodyPr/>
          <a:lstStyle/>
          <a:p>
            <a:r>
              <a:rPr lang="en-US" dirty="0" smtClean="0"/>
              <a:t>Use these equations to solve motion problems involving acceleration, displacement, time and velocity.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579" y="2712284"/>
            <a:ext cx="5133474" cy="41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0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Solving Equations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Whenever you are faced with a word problem the first thing you need to do is determine what is given and what unknown including all units.  By doing this you will prevent a lot of mistakes.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3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Acceleration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484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/>
              <a:t>Acceleration is the rate of change of </a:t>
            </a:r>
            <a:r>
              <a:rPr lang="en-US" b="1" u="sng" dirty="0" smtClean="0"/>
              <a:t>velocity</a:t>
            </a:r>
          </a:p>
          <a:p>
            <a:r>
              <a:rPr lang="en-US" dirty="0" smtClean="0"/>
              <a:t>Velocity </a:t>
            </a:r>
            <a:r>
              <a:rPr lang="en-US" dirty="0"/>
              <a:t>is a vector </a:t>
            </a:r>
            <a:r>
              <a:rPr lang="en-US" dirty="0" smtClean="0"/>
              <a:t>quantity</a:t>
            </a:r>
            <a:r>
              <a:rPr lang="en-US" dirty="0"/>
              <a:t> </a:t>
            </a:r>
            <a:r>
              <a:rPr lang="en-US" dirty="0" smtClean="0"/>
              <a:t>therefore, acceleration </a:t>
            </a:r>
            <a:r>
              <a:rPr lang="en-US" dirty="0"/>
              <a:t>is also a vector </a:t>
            </a:r>
            <a:r>
              <a:rPr lang="en-US" dirty="0" smtClean="0"/>
              <a:t>quantity</a:t>
            </a:r>
          </a:p>
          <a:p>
            <a:r>
              <a:rPr lang="en-US" dirty="0" smtClean="0"/>
              <a:t>Average acceleration</a:t>
            </a:r>
            <a:r>
              <a:rPr lang="en-US" dirty="0"/>
              <a:t>, </a:t>
            </a:r>
            <a:r>
              <a:rPr lang="en-US" i="1" dirty="0" err="1" smtClean="0"/>
              <a:t>a</a:t>
            </a:r>
            <a:r>
              <a:rPr lang="en-US" baseline="-25000" dirty="0" err="1" smtClean="0"/>
              <a:t>av</a:t>
            </a:r>
            <a:r>
              <a:rPr lang="en-US" dirty="0" smtClean="0"/>
              <a:t>, </a:t>
            </a:r>
            <a:r>
              <a:rPr lang="en-US" dirty="0"/>
              <a:t>is the change in velocity divided by the time interval for that change: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where </a:t>
            </a:r>
            <a:r>
              <a:rPr lang="en-US" i="1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 smtClean="0"/>
              <a:t> </a:t>
            </a:r>
            <a:r>
              <a:rPr lang="en-US" dirty="0"/>
              <a:t>is the final velocity, </a:t>
            </a:r>
            <a:r>
              <a:rPr lang="en-US" i="1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is the initial velocity, and </a:t>
            </a:r>
            <a:r>
              <a:rPr lang="en-US" dirty="0" err="1" smtClean="0"/>
              <a:t>Δ</a:t>
            </a:r>
            <a:r>
              <a:rPr lang="en-US" i="1" dirty="0" err="1" smtClean="0"/>
              <a:t>t</a:t>
            </a:r>
            <a:r>
              <a:rPr lang="en-US" i="1" dirty="0" smtClean="0"/>
              <a:t> </a:t>
            </a:r>
            <a:r>
              <a:rPr lang="en-US" dirty="0"/>
              <a:t>is the time </a:t>
            </a:r>
            <a:r>
              <a:rPr lang="en-US" dirty="0" smtClean="0"/>
              <a:t>interval.</a:t>
            </a:r>
          </a:p>
          <a:p>
            <a:r>
              <a:rPr lang="en-US" dirty="0" smtClean="0"/>
              <a:t>Instantaneous  </a:t>
            </a:r>
            <a:r>
              <a:rPr lang="en-US" dirty="0"/>
              <a:t>acceleration </a:t>
            </a:r>
            <a:r>
              <a:rPr lang="en-US" dirty="0" smtClean="0"/>
              <a:t>is the acceleration any </a:t>
            </a:r>
            <a:r>
              <a:rPr lang="en-US" dirty="0"/>
              <a:t>particular </a:t>
            </a:r>
            <a:r>
              <a:rPr lang="en-US" dirty="0" smtClean="0"/>
              <a:t>instant —</a:t>
            </a:r>
            <a:r>
              <a:rPr lang="en-US" dirty="0"/>
              <a:t>but often </a:t>
            </a:r>
            <a:r>
              <a:rPr lang="en-US" dirty="0" smtClean="0"/>
              <a:t>just </a:t>
            </a:r>
            <a:r>
              <a:rPr lang="en-US" dirty="0"/>
              <a:t>referred to as </a:t>
            </a:r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957049" y="2712917"/>
            <a:ext cx="267368" cy="16084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871449" y="4269873"/>
            <a:ext cx="267368" cy="16084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863555" y="4269873"/>
            <a:ext cx="267368" cy="16084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395" y="3544729"/>
            <a:ext cx="18034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9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22"/>
            <a:ext cx="8229600" cy="1143000"/>
          </a:xfrm>
        </p:spPr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53" y="1297322"/>
            <a:ext cx="8446168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 motorcyclist, travelling initially at 12 m/s [W], changes gears and speeds up for 3.5 s with a constant acceleration of 5.1 m/s2 [W]. What is the motorcyclist’s displacement over this time interval? </a:t>
            </a:r>
            <a:endParaRPr lang="en-US" sz="2800" dirty="0" smtClean="0"/>
          </a:p>
          <a:p>
            <a:endParaRPr lang="en-US" sz="2800" dirty="0">
              <a:effectLst/>
            </a:endParaRPr>
          </a:p>
          <a:p>
            <a:pPr marL="0" indent="0">
              <a:buNone/>
            </a:pPr>
            <a:r>
              <a:rPr lang="en-US" sz="2800" dirty="0" smtClean="0"/>
              <a:t>1) Determine your Given(s) and Unknown(s)</a:t>
            </a:r>
            <a:endParaRPr lang="en-US" sz="2800" dirty="0" smtClean="0">
              <a:effectLst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74" y="4649536"/>
            <a:ext cx="3957544" cy="72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7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22"/>
            <a:ext cx="8229600" cy="1143000"/>
          </a:xfrm>
        </p:spPr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5" y="1203746"/>
            <a:ext cx="8446168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motorcyclist, travelling initially at 12 m/s [W], changes gears and speeds up for 3.5 s with a constant acceleration of 5.1 m/s2 [W]. What is the motorcyclist’s displacement over this time interval? 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2) Solve and write your concluding statement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>
              <a:effectLst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253" y="2537326"/>
            <a:ext cx="3957544" cy="727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099" y="4463716"/>
            <a:ext cx="5202321" cy="19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5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2.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3.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4.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45" y="1735223"/>
            <a:ext cx="7768835" cy="40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0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-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44 m/s [W</a:t>
            </a:r>
            <a:r>
              <a:rPr lang="nl-NL" dirty="0" smtClean="0"/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4.6 x </a:t>
            </a:r>
            <a:r>
              <a:rPr lang="nl-NL" dirty="0"/>
              <a:t>10</a:t>
            </a:r>
            <a:r>
              <a:rPr lang="nl-NL" baseline="30000" dirty="0"/>
              <a:t>4</a:t>
            </a:r>
            <a:r>
              <a:rPr lang="nl-NL" dirty="0"/>
              <a:t> m/s</a:t>
            </a:r>
            <a:r>
              <a:rPr lang="nl-NL" baseline="30000" dirty="0"/>
              <a:t>2</a:t>
            </a:r>
            <a:r>
              <a:rPr lang="nl-NL" dirty="0"/>
              <a:t> [N] 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a) 15 </a:t>
            </a:r>
            <a:r>
              <a:rPr lang="nl-NL" dirty="0"/>
              <a:t>m [fwd] </a:t>
            </a:r>
            <a:r>
              <a:rPr lang="nl-NL" dirty="0" smtClean="0"/>
              <a:t>	b) 8.3 m</a:t>
            </a:r>
            <a:r>
              <a:rPr lang="nl-NL" dirty="0"/>
              <a:t>/s[</a:t>
            </a:r>
            <a:r>
              <a:rPr lang="nl-NL" dirty="0" smtClean="0"/>
              <a:t>fwd]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5.60 </a:t>
            </a:r>
            <a:r>
              <a:rPr lang="nl-NL" dirty="0" smtClean="0"/>
              <a:t>x </a:t>
            </a:r>
            <a:r>
              <a:rPr lang="nl-NL" dirty="0"/>
              <a:t>10</a:t>
            </a:r>
            <a:r>
              <a:rPr lang="nl-NL" baseline="30000" dirty="0"/>
              <a:t>15</a:t>
            </a:r>
            <a:r>
              <a:rPr lang="nl-NL" dirty="0"/>
              <a:t> m/s</a:t>
            </a:r>
            <a:r>
              <a:rPr lang="nl-NL" baseline="30000" dirty="0"/>
              <a:t>2</a:t>
            </a:r>
            <a:r>
              <a:rPr lang="nl-NL" dirty="0"/>
              <a:t> [W] </a:t>
            </a:r>
            <a:r>
              <a:rPr lang="nl-NL" dirty="0" smtClean="0"/>
              <a:t>	b) 9.39x10</a:t>
            </a:r>
            <a:r>
              <a:rPr lang="nl-NL" baseline="30000" dirty="0" smtClean="0"/>
              <a:t>-9 </a:t>
            </a:r>
            <a:r>
              <a:rPr lang="nl-NL" dirty="0" smtClean="0"/>
              <a:t>s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9897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Acceleration in 2 dimensions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Acceleration in two dimensions occurs when the velocity of an object moving in a plane undergoes a change in magnitude, or a change in direction, or a simultaneous change in both magnitude and direction. </a:t>
            </a:r>
            <a:endParaRPr lang="en-US" sz="2800" b="1" u="sng" dirty="0" smtClean="0"/>
          </a:p>
          <a:p>
            <a:r>
              <a:rPr lang="en-US" sz="2800" dirty="0" smtClean="0"/>
              <a:t>The same equations apply and since it involves vector subtraction, the equations </a:t>
            </a:r>
            <a:r>
              <a:rPr lang="en-US" sz="2800" dirty="0"/>
              <a:t>can also </a:t>
            </a:r>
            <a:r>
              <a:rPr lang="en-US" sz="2800" dirty="0" smtClean="0"/>
              <a:t>be </a:t>
            </a:r>
            <a:r>
              <a:rPr lang="en-US" sz="2800" dirty="0"/>
              <a:t>applied to the components of vectors.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85" y="5461668"/>
            <a:ext cx="2463800" cy="733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97" y="5522466"/>
            <a:ext cx="5644861" cy="6731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flipH="1">
            <a:off x="5347368" y="4911423"/>
            <a:ext cx="283678" cy="491689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Check Your Understanding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 </a:t>
            </a:r>
            <a:r>
              <a:rPr lang="en-US" dirty="0"/>
              <a:t>car with a velocity of 25 m/s [E] changes its velocity to 25 m/s [S] in 15 s. </a:t>
            </a:r>
            <a:r>
              <a:rPr lang="en-US" dirty="0" smtClean="0"/>
              <a:t>Calculate </a:t>
            </a:r>
            <a:r>
              <a:rPr lang="en-US" dirty="0"/>
              <a:t>the car’s average acceleration. 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 </a:t>
            </a:r>
            <a:r>
              <a:rPr lang="en-US" dirty="0"/>
              <a:t>watercraft with an initial velocity of </a:t>
            </a:r>
            <a:r>
              <a:rPr lang="en-US" dirty="0" smtClean="0"/>
              <a:t>          6.4 </a:t>
            </a:r>
            <a:r>
              <a:rPr lang="en-US" dirty="0"/>
              <a:t>m/s [E] undergoes an average </a:t>
            </a:r>
            <a:r>
              <a:rPr lang="en-US" dirty="0" smtClean="0"/>
              <a:t>acceleration </a:t>
            </a:r>
            <a:r>
              <a:rPr lang="en-US" dirty="0"/>
              <a:t>of 2.0 m/s</a:t>
            </a:r>
            <a:r>
              <a:rPr lang="en-US" baseline="30000" dirty="0"/>
              <a:t>2</a:t>
            </a:r>
            <a:r>
              <a:rPr lang="en-US" dirty="0"/>
              <a:t> [S] for 2.5 s. What is the final velocity of the watercraft?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7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Check Your Understanding </a:t>
            </a:r>
            <a:br>
              <a:rPr lang="en-US" b="1" dirty="0" smtClean="0"/>
            </a:br>
            <a:r>
              <a:rPr lang="en-US" b="1" dirty="0" smtClean="0"/>
              <a:t>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19" y="1167618"/>
            <a:ext cx="8229600" cy="39604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008" y="1807700"/>
            <a:ext cx="4452928" cy="391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0388" y="4481513"/>
            <a:ext cx="50577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305908" y="4881489"/>
            <a:ext cx="1125415" cy="84406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7513" y="626600"/>
            <a:ext cx="13906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67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Check Your Understanding </a:t>
            </a:r>
            <a:br>
              <a:rPr lang="en-US" b="1" dirty="0" smtClean="0"/>
            </a:br>
            <a:r>
              <a:rPr lang="en-US" b="1" dirty="0" smtClean="0"/>
              <a:t>Answers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8724" y="14595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2.</a:t>
            </a:r>
            <a:endParaRPr lang="en-C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8959" y="1586132"/>
            <a:ext cx="49815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9037" y="1762930"/>
            <a:ext cx="1543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67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Acceleration Units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units do you end up with for acceleration?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= </a:t>
            </a:r>
            <a:r>
              <a:rPr lang="en-US" u="sng" dirty="0" smtClean="0"/>
              <a:t>m/s</a:t>
            </a:r>
            <a:r>
              <a:rPr lang="en-US" dirty="0" smtClean="0"/>
              <a:t> = m/s</a:t>
            </a:r>
            <a:r>
              <a:rPr lang="en-US" baseline="30000" dirty="0" smtClean="0"/>
              <a:t>2</a:t>
            </a:r>
            <a:endParaRPr lang="en-US" u="sng" baseline="300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 smtClean="0"/>
              <a:t>Acceleration is the change in velocity (m/s) over time (s) </a:t>
            </a:r>
            <a:r>
              <a:rPr lang="en-US" b="1" u="sng" dirty="0" smtClean="0">
                <a:sym typeface="Wingdings"/>
              </a:rPr>
              <a:t> m/s</a:t>
            </a:r>
            <a:r>
              <a:rPr lang="en-US" b="1" u="sng" baseline="30000" dirty="0" smtClean="0">
                <a:sym typeface="Wingdings"/>
              </a:rPr>
              <a:t>2</a:t>
            </a:r>
            <a:endParaRPr lang="en-US" b="1" u="sng" baseline="30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33" y="2912970"/>
            <a:ext cx="2146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84" y="1266000"/>
            <a:ext cx="8229600" cy="4525963"/>
          </a:xfrm>
        </p:spPr>
        <p:txBody>
          <a:bodyPr/>
          <a:lstStyle/>
          <a:p>
            <a:r>
              <a:rPr lang="en-US" dirty="0"/>
              <a:t>A racing car accelerates from rest to 96 km/h [W] in 4.1 s. Determine the average </a:t>
            </a:r>
            <a:r>
              <a:rPr lang="en-US" dirty="0" smtClean="0"/>
              <a:t>acceleration </a:t>
            </a:r>
            <a:r>
              <a:rPr lang="en-US" dirty="0"/>
              <a:t>of the car.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55" y="2967790"/>
            <a:ext cx="5192295" cy="38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4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118"/>
            <a:ext cx="8229600" cy="1143000"/>
          </a:xfrm>
        </p:spPr>
        <p:txBody>
          <a:bodyPr/>
          <a:lstStyle/>
          <a:p>
            <a:r>
              <a:rPr lang="en-US" b="1" dirty="0" smtClean="0"/>
              <a:t>Example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8" y="1042737"/>
            <a:ext cx="8419432" cy="4655637"/>
          </a:xfrm>
        </p:spPr>
        <p:txBody>
          <a:bodyPr>
            <a:normAutofit/>
          </a:bodyPr>
          <a:lstStyle/>
          <a:p>
            <a:r>
              <a:rPr lang="en-US" sz="2800" dirty="0"/>
              <a:t>A motorcyclist travelling at 23 m/s [N] applies the brakes, producing an average </a:t>
            </a:r>
            <a:r>
              <a:rPr lang="en-US" sz="2800" dirty="0" smtClean="0"/>
              <a:t>acceleration </a:t>
            </a:r>
            <a:r>
              <a:rPr lang="en-US" sz="2800" dirty="0"/>
              <a:t>of 7.2 m/s</a:t>
            </a:r>
            <a:r>
              <a:rPr lang="en-US" sz="2800" baseline="30000" dirty="0"/>
              <a:t>2</a:t>
            </a:r>
            <a:r>
              <a:rPr lang="en-US" sz="2800" dirty="0"/>
              <a:t> [S]. </a:t>
            </a:r>
            <a:r>
              <a:rPr lang="en-US" sz="2800" dirty="0" smtClean="0"/>
              <a:t>What </a:t>
            </a:r>
            <a:r>
              <a:rPr lang="en-US" sz="2800" dirty="0"/>
              <a:t>is the motorcyclist’s velocity after 2.5 s?</a:t>
            </a:r>
            <a:br>
              <a:rPr lang="en-US" sz="2800" dirty="0"/>
            </a:br>
            <a:endParaRPr lang="en-US" sz="2800" dirty="0" smtClean="0">
              <a:effectLst/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247" y="2728495"/>
            <a:ext cx="4339389" cy="386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6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1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Check Your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7" y="1243263"/>
            <a:ext cx="8716211" cy="5333999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Is it possible to have acceleration when the velocity is zero?  If “</a:t>
            </a:r>
            <a:r>
              <a:rPr lang="en-US" sz="3600" dirty="0"/>
              <a:t>no,</a:t>
            </a:r>
            <a:r>
              <a:rPr lang="en-US" sz="3600" dirty="0" smtClean="0"/>
              <a:t>” explain. </a:t>
            </a:r>
            <a:endParaRPr lang="en-US" sz="360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Is it possible to have an eastward velocity with a westward acceleration? If “no,” explain why not. If “yes,” give an example. </a:t>
            </a:r>
            <a:r>
              <a:rPr lang="en-US" sz="3600" dirty="0" smtClean="0"/>
              <a:t> </a:t>
            </a:r>
            <a:endParaRPr lang="en-US" sz="360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 flock of robins is migrating southward. Describe the flock’s motion at instants when its acceleration is (a) positive, (b) negative, and (c) zero. Take the south- ward direction as positive.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 track runner, starting from rest, reaches a velocity of 9.3 m/s [</a:t>
            </a:r>
            <a:r>
              <a:rPr lang="en-US" sz="3600" dirty="0" err="1"/>
              <a:t>fwd</a:t>
            </a:r>
            <a:r>
              <a:rPr lang="en-US" sz="3600" dirty="0"/>
              <a:t>] in 3.9 s. Determine the runner’s average acceleration.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The Renault </a:t>
            </a:r>
            <a:r>
              <a:rPr lang="en-US" sz="3600" dirty="0" err="1"/>
              <a:t>Espace</a:t>
            </a:r>
            <a:r>
              <a:rPr lang="en-US" sz="3600" dirty="0"/>
              <a:t> is a production car that can go from rest to 26.7 m/s with an incredibly large average acceleration of magnitude 9.52 m/s2. </a:t>
            </a:r>
          </a:p>
          <a:p>
            <a:pPr marL="457200" lvl="1" indent="0">
              <a:buNone/>
            </a:pPr>
            <a:r>
              <a:rPr lang="en-US" sz="3600" dirty="0"/>
              <a:t>(a)  How long does the </a:t>
            </a:r>
            <a:r>
              <a:rPr lang="en-US" sz="3600" dirty="0" err="1"/>
              <a:t>Espace</a:t>
            </a:r>
            <a:r>
              <a:rPr lang="en-US" sz="3600" dirty="0"/>
              <a:t> take to achieve its speed of 26.7 m/s? </a:t>
            </a:r>
          </a:p>
          <a:p>
            <a:pPr marL="457200" lvl="1" indent="0">
              <a:buNone/>
            </a:pPr>
            <a:r>
              <a:rPr lang="en-US" sz="3600" dirty="0"/>
              <a:t>(b)  </a:t>
            </a:r>
            <a:r>
              <a:rPr lang="en-US" sz="3600" dirty="0" smtClean="0"/>
              <a:t>What is this speed in </a:t>
            </a:r>
            <a:r>
              <a:rPr lang="en-US" sz="3600" dirty="0" err="1" smtClean="0"/>
              <a:t>kilometres</a:t>
            </a:r>
            <a:r>
              <a:rPr lang="en-US" sz="3600" dirty="0" smtClean="0"/>
              <a:t> per hour</a:t>
            </a:r>
            <a:r>
              <a:rPr lang="en-US" sz="3600" dirty="0"/>
              <a:t>? 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The </a:t>
            </a:r>
            <a:r>
              <a:rPr lang="en-US" sz="3600" dirty="0"/>
              <a:t>fastest of all fishes is the sailfish. If a sailfish accelerates at a rate of</a:t>
            </a:r>
            <a:br>
              <a:rPr lang="en-US" sz="3600" dirty="0"/>
            </a:br>
            <a:r>
              <a:rPr lang="en-US" sz="3600" dirty="0"/>
              <a:t>14 (km/h)/s [</a:t>
            </a:r>
            <a:r>
              <a:rPr lang="en-US" sz="3600" dirty="0" err="1"/>
              <a:t>fwd</a:t>
            </a:r>
            <a:r>
              <a:rPr lang="en-US" sz="3600" dirty="0"/>
              <a:t>] for 4.7 s from its initial velocity of 42 km/h [</a:t>
            </a:r>
            <a:r>
              <a:rPr lang="en-US" sz="3600" dirty="0" err="1"/>
              <a:t>fwd</a:t>
            </a:r>
            <a:r>
              <a:rPr lang="en-US" sz="3600" dirty="0"/>
              <a:t>], what is its final velocity?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An arrow strikes a target in an archery tournament. The arrow undergoes an </a:t>
            </a:r>
            <a:r>
              <a:rPr lang="en-US" sz="3600" dirty="0"/>
              <a:t>average acceleration of 1.37 </a:t>
            </a:r>
            <a:r>
              <a:rPr lang="en-US" sz="3600" dirty="0" smtClean="0"/>
              <a:t>x 10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 m/s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[W] in 3.12 x 10</a:t>
            </a:r>
            <a:r>
              <a:rPr lang="en-US" sz="3600" baseline="30000" dirty="0" smtClean="0"/>
              <a:t>-2</a:t>
            </a:r>
            <a:r>
              <a:rPr lang="en-US" sz="3600" dirty="0" smtClean="0"/>
              <a:t> s then stops.  Determine the velocity of the arrow when it hits the target.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5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Check Your Understanding</a:t>
            </a:r>
            <a:br>
              <a:rPr lang="en-US" b="1" dirty="0" smtClean="0"/>
            </a:br>
            <a:r>
              <a:rPr lang="en-US" b="1" dirty="0" smtClean="0"/>
              <a:t>Solutions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2211"/>
            <a:ext cx="8229600" cy="4451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4. 2.4 </a:t>
            </a:r>
            <a:r>
              <a:rPr lang="nl-NL" dirty="0"/>
              <a:t>m/s</a:t>
            </a:r>
            <a:r>
              <a:rPr lang="nl-NL" baseline="30000" dirty="0"/>
              <a:t>2</a:t>
            </a:r>
            <a:r>
              <a:rPr lang="nl-NL" dirty="0"/>
              <a:t> [fwd]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5. (</a:t>
            </a:r>
            <a:r>
              <a:rPr lang="nl-NL" dirty="0"/>
              <a:t>a) 2.80 s </a:t>
            </a:r>
            <a:r>
              <a:rPr lang="nl-NL" dirty="0" smtClean="0"/>
              <a:t>	(</a:t>
            </a:r>
            <a:r>
              <a:rPr lang="nl-NL" dirty="0"/>
              <a:t>b) 96.1km/h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6. 108 km</a:t>
            </a:r>
            <a:r>
              <a:rPr lang="nl-NL" dirty="0"/>
              <a:t>/</a:t>
            </a:r>
            <a:r>
              <a:rPr lang="nl-NL" dirty="0" smtClean="0"/>
              <a:t>h [</a:t>
            </a:r>
            <a:r>
              <a:rPr lang="nl-NL" dirty="0"/>
              <a:t>fwd]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7.  42.8 </a:t>
            </a:r>
            <a:r>
              <a:rPr lang="nl-NL" dirty="0"/>
              <a:t>m/s [E]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3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What’s the cars average acceleration?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138947" y="6182894"/>
            <a:ext cx="5267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Lamborghini LP700-4 Aventador – Click Image</a:t>
            </a:r>
            <a:endParaRPr lang="en-US" dirty="0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8737" b="87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058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Graphing Motion with Constant Acceleration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05" y="1600200"/>
            <a:ext cx="8392695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 speedboat accelerates uniformly from rest for 8.0 s, with a displacement of 128 m [E] over that time interval.  </a:t>
            </a:r>
            <a:r>
              <a:rPr lang="en-US" sz="2800" dirty="0" smtClean="0"/>
              <a:t>See the position-time graph below</a:t>
            </a:r>
          </a:p>
          <a:p>
            <a:r>
              <a:rPr lang="en-US" sz="2800" b="1" u="sng" dirty="0" smtClean="0"/>
              <a:t>The tangents represent the instantaneous velocities 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885" y="3502525"/>
            <a:ext cx="3783799" cy="32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3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1042</Words>
  <Application>Microsoft Macintosh PowerPoint</Application>
  <PresentationFormat>On-screen Show (4:3)</PresentationFormat>
  <Paragraphs>129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Accelerations in 1 and 2 Dimensions</vt:lpstr>
      <vt:lpstr>Acceleration</vt:lpstr>
      <vt:lpstr>Acceleration Units</vt:lpstr>
      <vt:lpstr>Example 1</vt:lpstr>
      <vt:lpstr>Example 2</vt:lpstr>
      <vt:lpstr>Check Your Understanding</vt:lpstr>
      <vt:lpstr>Check Your Understanding Solutions</vt:lpstr>
      <vt:lpstr>What’s the cars average acceleration?</vt:lpstr>
      <vt:lpstr>Graphing Motion with Constant Acceleration </vt:lpstr>
      <vt:lpstr>PowerPoint Presentation</vt:lpstr>
      <vt:lpstr>PowerPoint Presentation</vt:lpstr>
      <vt:lpstr>P-T, V-T and A-T Graphs</vt:lpstr>
      <vt:lpstr>What the graphs tell us</vt:lpstr>
      <vt:lpstr>Check Your Understanding</vt:lpstr>
      <vt:lpstr>Check Your Understanding - Solutions</vt:lpstr>
      <vt:lpstr>Check Your Understanding Solutions</vt:lpstr>
      <vt:lpstr>Check Your Understanding</vt:lpstr>
      <vt:lpstr>Constant Acceleration Equations</vt:lpstr>
      <vt:lpstr>Solving Equations</vt:lpstr>
      <vt:lpstr>Check Your Understanding</vt:lpstr>
      <vt:lpstr>Check Your Understanding</vt:lpstr>
      <vt:lpstr>Practice</vt:lpstr>
      <vt:lpstr>Practice - Answers</vt:lpstr>
      <vt:lpstr>Acceleration in 2 dimensions</vt:lpstr>
      <vt:lpstr>Check Your Understanding </vt:lpstr>
      <vt:lpstr>Check Your Understanding  Answers</vt:lpstr>
      <vt:lpstr>Check Your Understanding  Answers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26</cp:revision>
  <dcterms:created xsi:type="dcterms:W3CDTF">2014-08-14T12:09:56Z</dcterms:created>
  <dcterms:modified xsi:type="dcterms:W3CDTF">2014-09-29T01:04:57Z</dcterms:modified>
</cp:coreProperties>
</file>